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61" r:id="rId6"/>
    <p:sldId id="263" r:id="rId7"/>
    <p:sldId id="262" r:id="rId8"/>
    <p:sldId id="264" r:id="rId9"/>
    <p:sldId id="266" r:id="rId10"/>
    <p:sldId id="267" r:id="rId11"/>
    <p:sldId id="268" r:id="rId12"/>
    <p:sldId id="269" r:id="rId13"/>
    <p:sldId id="271" r:id="rId14"/>
    <p:sldId id="273" r:id="rId15"/>
    <p:sldId id="274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02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338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90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43670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4361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373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81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1634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265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521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235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74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79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69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7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543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085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AD85DFE-B37C-48FC-A069-5664F19C9C97}" type="datetimeFigureOut">
              <a:rPr lang="en-US" smtClean="0"/>
              <a:t>12/18/2022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C730D-6D87-47AC-9292-95E5852003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389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hardwick2/Capstone2#readm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5780" y="99420"/>
            <a:ext cx="7628318" cy="2870101"/>
          </a:xfrm>
        </p:spPr>
        <p:txBody>
          <a:bodyPr anchor="ctr"/>
          <a:lstStyle/>
          <a:p>
            <a:r>
              <a:rPr lang="en-US" dirty="0">
                <a:solidFill>
                  <a:schemeClr val="tx1"/>
                </a:solidFill>
              </a:rPr>
              <a:t>Energy Demand Forecasting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6839D3B-CE17-456C-5BBB-BC31170F0B45}"/>
              </a:ext>
            </a:extLst>
          </p:cNvPr>
          <p:cNvSpPr txBox="1">
            <a:spLocks/>
          </p:cNvSpPr>
          <p:nvPr/>
        </p:nvSpPr>
        <p:spPr>
          <a:xfrm>
            <a:off x="525780" y="6048462"/>
            <a:ext cx="10799357" cy="6291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</a:rPr>
              <a:t>Capstone 2 Project:  Springboard Data Science Career Track</a:t>
            </a:r>
          </a:p>
        </p:txBody>
      </p:sp>
      <p:pic>
        <p:nvPicPr>
          <p:cNvPr id="5" name="Picture 4" descr="These policies might put Biden's transmission infrastructure plans on hold  | Grist">
            <a:extLst>
              <a:ext uri="{FF2B5EF4-FFF2-40B4-BE49-F238E27FC236}">
                <a16:creationId xmlns:a16="http://schemas.microsoft.com/office/drawing/2014/main" id="{66FA003D-37C6-E76C-8002-53F75A489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1684" y="2596495"/>
            <a:ext cx="5719247" cy="3217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064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1" y="518869"/>
            <a:ext cx="9692011" cy="1553211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Modeling – Statistical Time Series Forecasting with SARIMAX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CE11E80-F6E4-B1F9-8662-C05F8B9674A3}"/>
              </a:ext>
            </a:extLst>
          </p:cNvPr>
          <p:cNvSpPr txBox="1">
            <a:spLocks/>
          </p:cNvSpPr>
          <p:nvPr/>
        </p:nvSpPr>
        <p:spPr>
          <a:xfrm>
            <a:off x="181326" y="2748757"/>
            <a:ext cx="4675900" cy="39917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3FE85CC-A67B-40C4-8C9F-7CB3EE102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326" y="3171036"/>
            <a:ext cx="5651037" cy="354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285E056-37A3-37FD-F0F8-0F81448CE1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638" y="3171036"/>
            <a:ext cx="5679001" cy="3569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EBC3E58-52CA-C960-2638-1E83595B20B2}"/>
              </a:ext>
            </a:extLst>
          </p:cNvPr>
          <p:cNvSpPr txBox="1">
            <a:spLocks/>
          </p:cNvSpPr>
          <p:nvPr/>
        </p:nvSpPr>
        <p:spPr>
          <a:xfrm>
            <a:off x="153361" y="2326526"/>
            <a:ext cx="10581244" cy="10123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Handles a single, short seasonality well but is not suitable for long-tern, multi-seasonality forecasts.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8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1" y="518869"/>
            <a:ext cx="9692011" cy="1553211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Modeling – Prophet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CE11E80-F6E4-B1F9-8662-C05F8B9674A3}"/>
              </a:ext>
            </a:extLst>
          </p:cNvPr>
          <p:cNvSpPr txBox="1">
            <a:spLocks/>
          </p:cNvSpPr>
          <p:nvPr/>
        </p:nvSpPr>
        <p:spPr>
          <a:xfrm>
            <a:off x="181326" y="2748757"/>
            <a:ext cx="4675900" cy="39917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BC3E58-52CA-C960-2638-1E83595B20B2}"/>
              </a:ext>
            </a:extLst>
          </p:cNvPr>
          <p:cNvSpPr txBox="1">
            <a:spLocks/>
          </p:cNvSpPr>
          <p:nvPr/>
        </p:nvSpPr>
        <p:spPr>
          <a:xfrm>
            <a:off x="181326" y="3164420"/>
            <a:ext cx="5028239" cy="32430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Time series model developed by Facebook that handles multiple seasonalities and exogenous variables.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RMSE = 2750 MWH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AB41AD3-7411-EA0B-E426-CA93BF9CF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959" y="2599391"/>
            <a:ext cx="6583680" cy="414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4628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1" y="518869"/>
            <a:ext cx="9692011" cy="1553211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Modeling – </a:t>
            </a:r>
            <a:r>
              <a:rPr lang="en-US" sz="4800" dirty="0" err="1">
                <a:solidFill>
                  <a:schemeClr val="tx1"/>
                </a:solidFill>
              </a:rPr>
              <a:t>XGBoost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CE11E80-F6E4-B1F9-8662-C05F8B9674A3}"/>
              </a:ext>
            </a:extLst>
          </p:cNvPr>
          <p:cNvSpPr txBox="1">
            <a:spLocks/>
          </p:cNvSpPr>
          <p:nvPr/>
        </p:nvSpPr>
        <p:spPr>
          <a:xfrm>
            <a:off x="181326" y="2748757"/>
            <a:ext cx="4675900" cy="39917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EBC3E58-52CA-C960-2638-1E83595B20B2}"/>
              </a:ext>
            </a:extLst>
          </p:cNvPr>
          <p:cNvSpPr txBox="1">
            <a:spLocks/>
          </p:cNvSpPr>
          <p:nvPr/>
        </p:nvSpPr>
        <p:spPr>
          <a:xfrm>
            <a:off x="153361" y="2926889"/>
            <a:ext cx="5028239" cy="32430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Gradient boosted trees-based model; cannot extrapolate, but this data do not have a trend.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Tuned with 5-fold random search cross validation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RMSE = 2820 MWH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AB41AD3-7411-EA0B-E426-CA93BF9CF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959" y="2599391"/>
            <a:ext cx="6583680" cy="414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276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1" y="518869"/>
            <a:ext cx="9692011" cy="1553211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Model Selection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257ED2D-5931-A44B-CF2E-7BCCECE84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8882503"/>
              </p:ext>
            </p:extLst>
          </p:nvPr>
        </p:nvGraphicFramePr>
        <p:xfrm>
          <a:off x="2105891" y="2007393"/>
          <a:ext cx="8137234" cy="3950061"/>
        </p:xfrm>
        <a:graphic>
          <a:graphicData uri="http://schemas.openxmlformats.org/drawingml/2006/table">
            <a:tbl>
              <a:tblPr/>
              <a:tblGrid>
                <a:gridCol w="2177135">
                  <a:extLst>
                    <a:ext uri="{9D8B030D-6E8A-4147-A177-3AD203B41FA5}">
                      <a16:colId xmlns:a16="http://schemas.microsoft.com/office/drawing/2014/main" val="991246408"/>
                    </a:ext>
                  </a:extLst>
                </a:gridCol>
                <a:gridCol w="1096288">
                  <a:extLst>
                    <a:ext uri="{9D8B030D-6E8A-4147-A177-3AD203B41FA5}">
                      <a16:colId xmlns:a16="http://schemas.microsoft.com/office/drawing/2014/main" val="1550865560"/>
                    </a:ext>
                  </a:extLst>
                </a:gridCol>
                <a:gridCol w="1466864">
                  <a:extLst>
                    <a:ext uri="{9D8B030D-6E8A-4147-A177-3AD203B41FA5}">
                      <a16:colId xmlns:a16="http://schemas.microsoft.com/office/drawing/2014/main" val="2520017627"/>
                    </a:ext>
                  </a:extLst>
                </a:gridCol>
                <a:gridCol w="1250694">
                  <a:extLst>
                    <a:ext uri="{9D8B030D-6E8A-4147-A177-3AD203B41FA5}">
                      <a16:colId xmlns:a16="http://schemas.microsoft.com/office/drawing/2014/main" val="404518620"/>
                    </a:ext>
                  </a:extLst>
                </a:gridCol>
                <a:gridCol w="1158050">
                  <a:extLst>
                    <a:ext uri="{9D8B030D-6E8A-4147-A177-3AD203B41FA5}">
                      <a16:colId xmlns:a16="http://schemas.microsoft.com/office/drawing/2014/main" val="2806221112"/>
                    </a:ext>
                  </a:extLst>
                </a:gridCol>
                <a:gridCol w="988203">
                  <a:extLst>
                    <a:ext uri="{9D8B030D-6E8A-4147-A177-3AD203B41FA5}">
                      <a16:colId xmlns:a16="http://schemas.microsoft.com/office/drawing/2014/main" val="769436168"/>
                    </a:ext>
                  </a:extLst>
                </a:gridCol>
              </a:tblGrid>
              <a:tr h="3338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 Name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or Train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Forecast Window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RMSE (MWH)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MAE (MWH)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7883984"/>
                  </a:ext>
                </a:extLst>
              </a:tr>
              <a:tr h="32268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Prophet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2666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732491"/>
                  </a:ext>
                </a:extLst>
              </a:tr>
              <a:tr h="32268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7-month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2069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7.23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6685846"/>
                  </a:ext>
                </a:extLst>
              </a:tr>
              <a:tr h="3338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days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2386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2255274"/>
                  </a:ext>
                </a:extLst>
              </a:tr>
              <a:tr h="32268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XGBoost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2536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1871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7322067"/>
                  </a:ext>
                </a:extLst>
              </a:tr>
              <a:tr h="3338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7-month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2077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125624"/>
                  </a:ext>
                </a:extLst>
              </a:tr>
              <a:tr h="32268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SARIMA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723195"/>
                  </a:ext>
                </a:extLst>
              </a:tr>
              <a:tr h="3338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days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1859333"/>
                  </a:ext>
                </a:extLst>
              </a:tr>
              <a:tr h="32268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Simple Linear Regression (full feature space)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2861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971538"/>
                  </a:ext>
                </a:extLst>
              </a:tr>
              <a:tr h="3338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7-month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2175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960838"/>
                  </a:ext>
                </a:extLst>
              </a:tr>
              <a:tr h="3338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KNN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7-month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2188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354657"/>
                  </a:ext>
                </a:extLst>
              </a:tr>
              <a:tr h="33380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Baseline Year-over-Year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7-month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3101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2249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8835844"/>
                  </a:ext>
                </a:extLst>
              </a:tr>
            </a:tbl>
          </a:graphicData>
        </a:graphic>
      </p:graphicFrame>
      <p:sp>
        <p:nvSpPr>
          <p:cNvPr id="4" name="Rectangle 2">
            <a:extLst>
              <a:ext uri="{FF2B5EF4-FFF2-40B4-BE49-F238E27FC236}">
                <a16:creationId xmlns:a16="http://schemas.microsoft.com/office/drawing/2014/main" id="{26FED2FF-6853-68F0-C6CB-843BF101B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15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1" y="518869"/>
            <a:ext cx="9692011" cy="1553211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Model Selection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6FED2FF-6853-68F0-C6CB-843BF101B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B3A32A-72D1-3DF5-C2DF-26AB07D5E91E}"/>
              </a:ext>
            </a:extLst>
          </p:cNvPr>
          <p:cNvSpPr txBox="1"/>
          <p:nvPr/>
        </p:nvSpPr>
        <p:spPr>
          <a:xfrm>
            <a:off x="508000" y="1741438"/>
            <a:ext cx="11480800" cy="4269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sz="2400" dirty="0">
                <a:latin typeface="+mj-lt"/>
                <a:ea typeface="+mj-ea"/>
                <a:cs typeface="+mj-cs"/>
              </a:rPr>
              <a:t>Long-Term Forecasts: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u="sng" dirty="0">
                <a:latin typeface="+mj-lt"/>
                <a:ea typeface="+mj-ea"/>
                <a:cs typeface="+mj-cs"/>
              </a:rPr>
              <a:t>Prophet ≈ </a:t>
            </a:r>
            <a:r>
              <a:rPr lang="en-US" sz="2400" u="sng" dirty="0" err="1">
                <a:latin typeface="+mj-lt"/>
                <a:ea typeface="+mj-ea"/>
                <a:cs typeface="+mj-cs"/>
              </a:rPr>
              <a:t>XGBoost</a:t>
            </a:r>
            <a:r>
              <a:rPr lang="en-US" sz="2400" u="sng" dirty="0">
                <a:latin typeface="+mj-lt"/>
                <a:ea typeface="+mj-ea"/>
                <a:cs typeface="+mj-cs"/>
              </a:rPr>
              <a:t> </a:t>
            </a:r>
            <a:r>
              <a:rPr lang="en-US" sz="2400" dirty="0">
                <a:latin typeface="+mj-lt"/>
                <a:ea typeface="+mj-ea"/>
                <a:cs typeface="+mj-cs"/>
              </a:rPr>
              <a:t>in terms of prediction error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u="sng" dirty="0" err="1">
                <a:latin typeface="+mj-lt"/>
                <a:ea typeface="+mj-ea"/>
                <a:cs typeface="+mj-cs"/>
              </a:rPr>
              <a:t>XGBoost</a:t>
            </a:r>
            <a:r>
              <a:rPr lang="en-US" sz="2400" u="sng" dirty="0">
                <a:latin typeface="+mj-lt"/>
                <a:ea typeface="+mj-ea"/>
                <a:cs typeface="+mj-cs"/>
              </a:rPr>
              <a:t> &gt; Prophet</a:t>
            </a:r>
            <a:r>
              <a:rPr lang="en-US" sz="2400" dirty="0">
                <a:latin typeface="+mj-lt"/>
                <a:ea typeface="+mj-ea"/>
                <a:cs typeface="+mj-cs"/>
              </a:rPr>
              <a:t> in terms of training time; suitable for non-trended data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u="sng" dirty="0">
                <a:latin typeface="+mj-lt"/>
                <a:ea typeface="+mj-ea"/>
                <a:cs typeface="+mj-cs"/>
              </a:rPr>
              <a:t>Prophet &gt; </a:t>
            </a:r>
            <a:r>
              <a:rPr lang="en-US" sz="2400" u="sng" dirty="0" err="1">
                <a:latin typeface="+mj-lt"/>
                <a:ea typeface="+mj-ea"/>
                <a:cs typeface="+mj-cs"/>
              </a:rPr>
              <a:t>XGBoost</a:t>
            </a:r>
            <a:r>
              <a:rPr lang="en-US" sz="2400" dirty="0">
                <a:latin typeface="+mj-lt"/>
                <a:ea typeface="+mj-ea"/>
                <a:cs typeface="+mj-cs"/>
              </a:rPr>
              <a:t> for datasets with a trend</a:t>
            </a:r>
          </a:p>
          <a:p>
            <a:pPr marL="342900" indent="-34290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400" dirty="0">
              <a:latin typeface="+mj-lt"/>
              <a:ea typeface="+mj-ea"/>
              <a:cs typeface="+mj-cs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u="sng" dirty="0">
                <a:latin typeface="+mj-lt"/>
                <a:ea typeface="+mj-ea"/>
                <a:cs typeface="+mj-cs"/>
              </a:rPr>
              <a:t>Short-Term Forecast: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latin typeface="+mj-lt"/>
                <a:ea typeface="+mj-ea"/>
                <a:cs typeface="+mj-cs"/>
              </a:rPr>
              <a:t>SARIMA suitable for several hours to a couple days ahead forecasts, but has long training time.</a:t>
            </a:r>
          </a:p>
        </p:txBody>
      </p:sp>
    </p:spTree>
    <p:extLst>
      <p:ext uri="{BB962C8B-B14F-4D97-AF65-F5344CB8AC3E}">
        <p14:creationId xmlns:p14="http://schemas.microsoft.com/office/powerpoint/2010/main" val="248663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1" y="518869"/>
            <a:ext cx="9692011" cy="1553211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Further Investigation: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6FED2FF-6853-68F0-C6CB-843BF101B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769CFC-AE61-F1AF-3A98-7F15096C2D19}"/>
              </a:ext>
            </a:extLst>
          </p:cNvPr>
          <p:cNvSpPr txBox="1"/>
          <p:nvPr/>
        </p:nvSpPr>
        <p:spPr>
          <a:xfrm>
            <a:off x="928450" y="2341801"/>
            <a:ext cx="1015518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  <a:ea typeface="+mj-ea"/>
                <a:cs typeface="+mj-cs"/>
              </a:rPr>
              <a:t>Trying different feature sets to feed into </a:t>
            </a:r>
            <a:r>
              <a:rPr lang="en-US" sz="2400" dirty="0" err="1">
                <a:latin typeface="+mj-lt"/>
                <a:ea typeface="+mj-ea"/>
                <a:cs typeface="+mj-cs"/>
              </a:rPr>
              <a:t>XGBoost</a:t>
            </a:r>
            <a:r>
              <a:rPr lang="en-US" sz="2400" dirty="0">
                <a:latin typeface="+mj-lt"/>
                <a:ea typeface="+mj-ea"/>
                <a:cs typeface="+mj-cs"/>
              </a:rPr>
              <a:t> and Prophet.</a:t>
            </a:r>
          </a:p>
          <a:p>
            <a:pPr marL="34290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400" dirty="0">
              <a:latin typeface="+mj-lt"/>
              <a:ea typeface="+mj-ea"/>
              <a:cs typeface="+mj-cs"/>
            </a:endParaRPr>
          </a:p>
          <a:p>
            <a:pPr marL="34290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  <a:ea typeface="+mj-ea"/>
                <a:cs typeface="+mj-cs"/>
              </a:rPr>
              <a:t>Predict contribution of wind-generated energy given wind speed.</a:t>
            </a:r>
          </a:p>
          <a:p>
            <a:pPr marL="34290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400" dirty="0">
              <a:latin typeface="+mj-lt"/>
              <a:ea typeface="+mj-ea"/>
              <a:cs typeface="+mj-cs"/>
            </a:endParaRPr>
          </a:p>
          <a:p>
            <a:pPr marL="34290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  <a:ea typeface="+mj-ea"/>
                <a:cs typeface="+mj-cs"/>
              </a:rPr>
              <a:t>Predict energy price given wind generation, solar generation, and total demand.</a:t>
            </a:r>
          </a:p>
        </p:txBody>
      </p:sp>
    </p:spTree>
    <p:extLst>
      <p:ext uri="{BB962C8B-B14F-4D97-AF65-F5344CB8AC3E}">
        <p14:creationId xmlns:p14="http://schemas.microsoft.com/office/powerpoint/2010/main" val="3400756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4016" y="2144470"/>
            <a:ext cx="7150146" cy="823370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4761163-5480-46EF-6AA5-11F6C17C9A4F}"/>
              </a:ext>
            </a:extLst>
          </p:cNvPr>
          <p:cNvSpPr txBox="1">
            <a:spLocks/>
          </p:cNvSpPr>
          <p:nvPr/>
        </p:nvSpPr>
        <p:spPr>
          <a:xfrm>
            <a:off x="1224016" y="4866526"/>
            <a:ext cx="10581244" cy="13310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Project on GitHub including Notebooks and Report:</a:t>
            </a:r>
          </a:p>
          <a:p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https://github.com/ehardwick2/Capstone2#readme</a:t>
            </a:r>
            <a:endParaRPr lang="en-US" sz="1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7751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2" y="456712"/>
            <a:ext cx="7809148" cy="823370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Project Problem and Stakeholders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5548EFB-CB22-0A50-B8D8-958EBA3126A3}"/>
              </a:ext>
            </a:extLst>
          </p:cNvPr>
          <p:cNvSpPr txBox="1">
            <a:spLocks/>
          </p:cNvSpPr>
          <p:nvPr/>
        </p:nvSpPr>
        <p:spPr>
          <a:xfrm>
            <a:off x="928452" y="2719148"/>
            <a:ext cx="10581244" cy="44963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Accurate energy forecasts are critical for maximizing use of renewable sources and minimizing reliance on fossil fuels.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Accurate forecasts are important to </a:t>
            </a:r>
            <a:r>
              <a:rPr lang="en-US" sz="2400" u="sng" dirty="0">
                <a:solidFill>
                  <a:schemeClr val="tx1"/>
                </a:solidFill>
              </a:rPr>
              <a:t>system operators</a:t>
            </a:r>
            <a:r>
              <a:rPr lang="en-US" sz="2400" dirty="0">
                <a:solidFill>
                  <a:schemeClr val="tx1"/>
                </a:solidFill>
              </a:rPr>
              <a:t> for planning and maximizing grid stability.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Allow </a:t>
            </a:r>
            <a:r>
              <a:rPr lang="en-US" sz="2400" u="sng" dirty="0">
                <a:solidFill>
                  <a:schemeClr val="tx1"/>
                </a:solidFill>
              </a:rPr>
              <a:t>renewable generators</a:t>
            </a:r>
            <a:r>
              <a:rPr lang="en-US" sz="2400" dirty="0">
                <a:solidFill>
                  <a:schemeClr val="tx1"/>
                </a:solidFill>
              </a:rPr>
              <a:t> to correctly price their energy. </a:t>
            </a:r>
          </a:p>
        </p:txBody>
      </p:sp>
    </p:spTree>
    <p:extLst>
      <p:ext uri="{BB962C8B-B14F-4D97-AF65-F5344CB8AC3E}">
        <p14:creationId xmlns:p14="http://schemas.microsoft.com/office/powerpoint/2010/main" val="1399784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2" y="456712"/>
            <a:ext cx="7809148" cy="823370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Project Goal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5548EFB-CB22-0A50-B8D8-958EBA3126A3}"/>
              </a:ext>
            </a:extLst>
          </p:cNvPr>
          <p:cNvSpPr txBox="1">
            <a:spLocks/>
          </p:cNvSpPr>
          <p:nvPr/>
        </p:nvSpPr>
        <p:spPr>
          <a:xfrm>
            <a:off x="928452" y="1499948"/>
            <a:ext cx="10581244" cy="44963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I used four years of hourly electricity demand data for all of Spain paired with hourly weather data for five major cities to perform a </a:t>
            </a:r>
            <a:r>
              <a:rPr lang="en-US" sz="2400" u="sng" dirty="0">
                <a:solidFill>
                  <a:schemeClr val="tx1"/>
                </a:solidFill>
              </a:rPr>
              <a:t>long-term</a:t>
            </a:r>
            <a:r>
              <a:rPr lang="en-US" sz="2400" dirty="0">
                <a:solidFill>
                  <a:schemeClr val="tx1"/>
                </a:solidFill>
              </a:rPr>
              <a:t> (approx. seven months) </a:t>
            </a:r>
            <a:r>
              <a:rPr lang="en-US" sz="2400" u="sng" dirty="0">
                <a:solidFill>
                  <a:schemeClr val="tx1"/>
                </a:solidFill>
              </a:rPr>
              <a:t>demand forecast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B3F22A-A708-F4BE-3C9F-0458F7C6122C}"/>
              </a:ext>
            </a:extLst>
          </p:cNvPr>
          <p:cNvGrpSpPr>
            <a:grpSpLocks noChangeAspect="1"/>
          </p:cNvGrpSpPr>
          <p:nvPr/>
        </p:nvGrpSpPr>
        <p:grpSpPr>
          <a:xfrm>
            <a:off x="1839737" y="2893533"/>
            <a:ext cx="5006195" cy="3754647"/>
            <a:chOff x="2781300" y="942975"/>
            <a:chExt cx="6629400" cy="4972050"/>
          </a:xfrm>
        </p:grpSpPr>
        <p:pic>
          <p:nvPicPr>
            <p:cNvPr id="9" name="Picture 2" descr="Spain outline map">
              <a:extLst>
                <a:ext uri="{FF2B5EF4-FFF2-40B4-BE49-F238E27FC236}">
                  <a16:creationId xmlns:a16="http://schemas.microsoft.com/office/drawing/2014/main" id="{0A1E2919-D04E-B47C-5ECA-5542A958F3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81300" y="942975"/>
              <a:ext cx="6629400" cy="4972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Star: 5 Points 9">
              <a:extLst>
                <a:ext uri="{FF2B5EF4-FFF2-40B4-BE49-F238E27FC236}">
                  <a16:creationId xmlns:a16="http://schemas.microsoft.com/office/drawing/2014/main" id="{41B65394-F2BE-6F19-610D-74EE01865CA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96791" y="3011644"/>
              <a:ext cx="131673" cy="109728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Star: 5 Points 10">
              <a:extLst>
                <a:ext uri="{FF2B5EF4-FFF2-40B4-BE49-F238E27FC236}">
                  <a16:creationId xmlns:a16="http://schemas.microsoft.com/office/drawing/2014/main" id="{596DF265-9EB7-62E8-C841-F517FC26851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69722" y="2340039"/>
              <a:ext cx="131673" cy="109728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Star: 5 Points 11">
              <a:extLst>
                <a:ext uri="{FF2B5EF4-FFF2-40B4-BE49-F238E27FC236}">
                  <a16:creationId xmlns:a16="http://schemas.microsoft.com/office/drawing/2014/main" id="{1AABD208-9155-8B79-6CC1-5DA4E14AB7F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97459" y="1386976"/>
              <a:ext cx="131673" cy="109728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Star: 5 Points 12">
              <a:extLst>
                <a:ext uri="{FF2B5EF4-FFF2-40B4-BE49-F238E27FC236}">
                  <a16:creationId xmlns:a16="http://schemas.microsoft.com/office/drawing/2014/main" id="{0D53101A-5A1D-5DB0-CB96-CBA74CFEF78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98564" y="4609747"/>
              <a:ext cx="131673" cy="109728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Star: 5 Points 13">
              <a:extLst>
                <a:ext uri="{FF2B5EF4-FFF2-40B4-BE49-F238E27FC236}">
                  <a16:creationId xmlns:a16="http://schemas.microsoft.com/office/drawing/2014/main" id="{0D6268E4-88C5-C9E9-920F-E76000EC11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12223" y="3545743"/>
              <a:ext cx="131673" cy="109728"/>
            </a:xfrm>
            <a:prstGeom prst="star5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2" descr="US and Canada weather forecast today, July 11: Rare heatwave this weekend |  Vietnam Times">
            <a:extLst>
              <a:ext uri="{FF2B5EF4-FFF2-40B4-BE49-F238E27FC236}">
                <a16:creationId xmlns:a16="http://schemas.microsoft.com/office/drawing/2014/main" id="{926D93CD-DC5A-AD05-ADA8-D2BE110396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61" t="10552" r="1" b="46055"/>
          <a:stretch/>
        </p:blipFill>
        <p:spPr bwMode="auto">
          <a:xfrm>
            <a:off x="7187841" y="4307668"/>
            <a:ext cx="4865350" cy="92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1,925 Outdoor Thermometer Illustrations &amp; Clip Art - iStock">
            <a:extLst>
              <a:ext uri="{FF2B5EF4-FFF2-40B4-BE49-F238E27FC236}">
                <a16:creationId xmlns:a16="http://schemas.microsoft.com/office/drawing/2014/main" id="{1079FDD5-0DA2-1530-3AF6-A672D3C88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450" y="3609196"/>
            <a:ext cx="801015" cy="2323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3663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2" y="518870"/>
            <a:ext cx="7150146" cy="823370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Data Wrangling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CE11E80-F6E4-B1F9-8662-C05F8B9674A3}"/>
              </a:ext>
            </a:extLst>
          </p:cNvPr>
          <p:cNvSpPr txBox="1">
            <a:spLocks/>
          </p:cNvSpPr>
          <p:nvPr/>
        </p:nvSpPr>
        <p:spPr>
          <a:xfrm>
            <a:off x="928452" y="1499948"/>
            <a:ext cx="10581244" cy="44963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The datasets contained lots of extra columns that were unnecessary for this analysis, as well as some missing, duplicate, and erroneous data.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Found and deleted duplicate rows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Interpolated some missing values in the energy dataset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Deleted variables (columns) that were not useful for the analysis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Averaged weather data for the five cities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Merged energy and weather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556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1" y="518870"/>
            <a:ext cx="7790675" cy="823370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Exploratory Data Analysis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CE11E80-F6E4-B1F9-8662-C05F8B9674A3}"/>
              </a:ext>
            </a:extLst>
          </p:cNvPr>
          <p:cNvSpPr txBox="1">
            <a:spLocks/>
          </p:cNvSpPr>
          <p:nvPr/>
        </p:nvSpPr>
        <p:spPr>
          <a:xfrm>
            <a:off x="27751" y="1456892"/>
            <a:ext cx="3171350" cy="82337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EDA </a:t>
            </a:r>
            <a:r>
              <a:rPr lang="en-US" sz="2400" dirty="0">
                <a:solidFill>
                  <a:schemeClr val="tx1"/>
                </a:solidFill>
                <a:sym typeface="Wingdings" panose="05000000000000000000" pitchFamily="2" charset="2"/>
              </a:rPr>
              <a:t></a:t>
            </a:r>
            <a:r>
              <a:rPr lang="en-US" sz="2400" dirty="0">
                <a:solidFill>
                  <a:schemeClr val="tx1"/>
                </a:solidFill>
              </a:rPr>
              <a:t> discovery of: 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B130BA-B7C8-EC78-F609-E3C6A4FAC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2394915"/>
            <a:ext cx="4356245" cy="4270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AF0C802-2F37-612F-7034-341B56252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7647" y="2394914"/>
            <a:ext cx="4300367" cy="4270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CE3B931-4AD9-E208-210B-A8A527D340D4}"/>
              </a:ext>
            </a:extLst>
          </p:cNvPr>
          <p:cNvSpPr txBox="1">
            <a:spLocks/>
          </p:cNvSpPr>
          <p:nvPr/>
        </p:nvSpPr>
        <p:spPr>
          <a:xfrm>
            <a:off x="0" y="1983229"/>
            <a:ext cx="3078569" cy="479626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Erroneously high weather variable values which I imputed with the median.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Relationships between weather variables and both solar generation and total demand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899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1" y="518870"/>
            <a:ext cx="7790675" cy="823370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Exploratory Data Analysis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8F87D1-2A52-EA89-F779-8E67FE16E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702" y="1422399"/>
            <a:ext cx="7639541" cy="52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4B0577D-03AE-84D7-4D23-D3C313137E37}"/>
              </a:ext>
            </a:extLst>
          </p:cNvPr>
          <p:cNvSpPr txBox="1">
            <a:spLocks/>
          </p:cNvSpPr>
          <p:nvPr/>
        </p:nvSpPr>
        <p:spPr>
          <a:xfrm>
            <a:off x="129309" y="2209251"/>
            <a:ext cx="3943927" cy="44963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One year of hourly demand and system operator- predicted demand with solar, wind, fossil, and nuclear generation</a:t>
            </a:r>
            <a:endParaRPr lang="en-US" sz="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617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2" y="518870"/>
            <a:ext cx="7150146" cy="823370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Feature Engineering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CE11E80-F6E4-B1F9-8662-C05F8B9674A3}"/>
              </a:ext>
            </a:extLst>
          </p:cNvPr>
          <p:cNvSpPr txBox="1">
            <a:spLocks/>
          </p:cNvSpPr>
          <p:nvPr/>
        </p:nvSpPr>
        <p:spPr>
          <a:xfrm>
            <a:off x="928452" y="1499948"/>
            <a:ext cx="10581244" cy="44963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I created some categorical time-based variable for regression models: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Day of the week (M, T, W, Th, F, Sa, </a:t>
            </a:r>
            <a:r>
              <a:rPr lang="en-US" sz="2400" dirty="0" err="1">
                <a:solidFill>
                  <a:schemeClr val="tx1"/>
                </a:solidFill>
              </a:rPr>
              <a:t>Su</a:t>
            </a:r>
            <a:r>
              <a:rPr lang="en-US" sz="2400" dirty="0">
                <a:solidFill>
                  <a:schemeClr val="tx1"/>
                </a:solidFill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Hour of the day (0-23)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Work/non-work day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Season (Winter, Summer, or Spring/Fall)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84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2" y="518870"/>
            <a:ext cx="7799912" cy="823370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Modeling – Two Baselines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CE11E80-F6E4-B1F9-8662-C05F8B9674A3}"/>
              </a:ext>
            </a:extLst>
          </p:cNvPr>
          <p:cNvSpPr txBox="1">
            <a:spLocks/>
          </p:cNvSpPr>
          <p:nvPr/>
        </p:nvSpPr>
        <p:spPr>
          <a:xfrm>
            <a:off x="928452" y="1499948"/>
            <a:ext cx="10581244" cy="10123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I forecasted using both simple linear regression and a year-over-year to serve as baselines to compare other models to.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CB7B761-4390-371C-7B5B-6979F7FB2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1" y="2992582"/>
            <a:ext cx="5960279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0F8454D-E37D-1A28-5700-1811B0682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451" y="2992583"/>
            <a:ext cx="5960280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41432BE-D57B-D155-6F94-AC5898A54A30}"/>
              </a:ext>
            </a:extLst>
          </p:cNvPr>
          <p:cNvSpPr txBox="1">
            <a:spLocks/>
          </p:cNvSpPr>
          <p:nvPr/>
        </p:nvSpPr>
        <p:spPr>
          <a:xfrm>
            <a:off x="0" y="2583527"/>
            <a:ext cx="3004587" cy="6126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RMSE = 2850 MWH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16D8591-79F9-CAAD-5075-6300B241E232}"/>
              </a:ext>
            </a:extLst>
          </p:cNvPr>
          <p:cNvSpPr txBox="1">
            <a:spLocks/>
          </p:cNvSpPr>
          <p:nvPr/>
        </p:nvSpPr>
        <p:spPr>
          <a:xfrm>
            <a:off x="6059045" y="2583527"/>
            <a:ext cx="3004587" cy="6126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RMSE = 3101 MWH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009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C46F6-6880-7A03-2473-3C94B486D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451" y="518870"/>
            <a:ext cx="9339673" cy="823370"/>
          </a:xfrm>
        </p:spPr>
        <p:txBody>
          <a:bodyPr anchor="t"/>
          <a:lstStyle/>
          <a:p>
            <a:r>
              <a:rPr lang="en-US" sz="4800" dirty="0">
                <a:solidFill>
                  <a:schemeClr val="tx1"/>
                </a:solidFill>
              </a:rPr>
              <a:t>Modeling – Random Forest and KNN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CE11E80-F6E4-B1F9-8662-C05F8B9674A3}"/>
              </a:ext>
            </a:extLst>
          </p:cNvPr>
          <p:cNvSpPr txBox="1">
            <a:spLocks/>
          </p:cNvSpPr>
          <p:nvPr/>
        </p:nvSpPr>
        <p:spPr>
          <a:xfrm>
            <a:off x="181326" y="2748757"/>
            <a:ext cx="4675900" cy="39917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</a:rPr>
              <a:t>Hyperparameters tuned with 5-fold random search cross validation: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Random Forest </a:t>
            </a:r>
          </a:p>
          <a:p>
            <a:r>
              <a:rPr lang="en-US" sz="2400" dirty="0">
                <a:solidFill>
                  <a:schemeClr val="tx1"/>
                </a:solidFill>
              </a:rPr>
              <a:t>RMSE = 3605 MWH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KNN </a:t>
            </a:r>
          </a:p>
          <a:p>
            <a:r>
              <a:rPr lang="en-US" sz="2400" dirty="0">
                <a:solidFill>
                  <a:schemeClr val="tx1"/>
                </a:solidFill>
              </a:rPr>
              <a:t>RMSE = 3004 MWH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00" dirty="0">
              <a:solidFill>
                <a:schemeClr val="tx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7340B74-A386-B687-BC36-0A7FFA7707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789" y="2600956"/>
            <a:ext cx="6581192" cy="4139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2278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190</TotalTime>
  <Words>603</Words>
  <Application>Microsoft Office PowerPoint</Application>
  <PresentationFormat>Widescreen</PresentationFormat>
  <Paragraphs>144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 3</vt:lpstr>
      <vt:lpstr>Ion</vt:lpstr>
      <vt:lpstr>Energy Demand Forecasting</vt:lpstr>
      <vt:lpstr>Project Problem and Stakeholders </vt:lpstr>
      <vt:lpstr>Project Goal </vt:lpstr>
      <vt:lpstr>Data Wrangling</vt:lpstr>
      <vt:lpstr>Exploratory Data Analysis</vt:lpstr>
      <vt:lpstr>Exploratory Data Analysis</vt:lpstr>
      <vt:lpstr>Feature Engineering</vt:lpstr>
      <vt:lpstr>Modeling – Two Baselines</vt:lpstr>
      <vt:lpstr>Modeling – Random Forest and KNN</vt:lpstr>
      <vt:lpstr>Modeling – Statistical Time Series Forecasting with SARIMAX</vt:lpstr>
      <vt:lpstr>Modeling – Prophet</vt:lpstr>
      <vt:lpstr>Modeling – XGBoost</vt:lpstr>
      <vt:lpstr>Model Selection</vt:lpstr>
      <vt:lpstr>Model Selection</vt:lpstr>
      <vt:lpstr>Further Investigation: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Hardwick</dc:creator>
  <cp:lastModifiedBy>Elizabeth Hardwick</cp:lastModifiedBy>
  <cp:revision>7</cp:revision>
  <dcterms:created xsi:type="dcterms:W3CDTF">2022-12-17T19:40:06Z</dcterms:created>
  <dcterms:modified xsi:type="dcterms:W3CDTF">2022-12-18T19:36:19Z</dcterms:modified>
</cp:coreProperties>
</file>

<file path=docProps/thumbnail.jpeg>
</file>